
<file path=[Content_Types].xml><?xml version="1.0" encoding="utf-8"?>
<Types xmlns="http://schemas.openxmlformats.org/package/2006/content-types"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00" r:id="rId3"/>
    <p:sldId id="257" r:id="rId4"/>
    <p:sldId id="308" r:id="rId5"/>
    <p:sldId id="307" r:id="rId6"/>
    <p:sldId id="306" r:id="rId7"/>
    <p:sldId id="305" r:id="rId8"/>
    <p:sldId id="304" r:id="rId9"/>
    <p:sldId id="303" r:id="rId10"/>
    <p:sldId id="302" r:id="rId11"/>
    <p:sldId id="311" r:id="rId12"/>
    <p:sldId id="309" r:id="rId13"/>
    <p:sldId id="310" r:id="rId14"/>
    <p:sldId id="313" r:id="rId15"/>
    <p:sldId id="312" r:id="rId16"/>
    <p:sldId id="28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0DC7"/>
    <a:srgbClr val="FEF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981" autoAdjust="0"/>
  </p:normalViewPr>
  <p:slideViewPr>
    <p:cSldViewPr snapToGrid="0">
      <p:cViewPr>
        <p:scale>
          <a:sx n="115" d="100"/>
          <a:sy n="115" d="100"/>
        </p:scale>
        <p:origin x="-444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62309-177E-40B0-AA2B-5103F5556713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FC481-48FF-4A35-A73B-DE9280F0CC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81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7D03B-7126-4333-9D10-AFD3942B66CC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4082C-A2FA-4BA1-ADB6-6550A061B7C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5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79C9-D1B8-43BD-A69F-84576B3FA3B1}" type="datetime1">
              <a:rPr lang="en-US" smtClean="0"/>
              <a:t>8/13/2022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2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520E-C582-40FD-8D01-779849EE06BF}" type="datetime1">
              <a:rPr lang="en-US" smtClean="0"/>
              <a:t>8/13/2022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6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59E-FA96-4B73-ABDE-B04BC51F09C3}" type="datetime1">
              <a:rPr lang="en-US" smtClean="0"/>
              <a:t>8/13/2022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6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E2A-7733-4DED-BA73-84A305AAF3BA}" type="datetime1">
              <a:rPr lang="en-US" smtClean="0"/>
              <a:t>8/13/2022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EB89E-9EF6-4708-8084-8753F827CA66}" type="datetime1">
              <a:rPr lang="en-US" smtClean="0"/>
              <a:t>8/13/2022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0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08D-3CEB-49EE-9D64-9E16A9621A46}" type="datetime1">
              <a:rPr lang="en-US" smtClean="0"/>
              <a:t>8/13/2022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4BC3-5B65-42F8-9DBE-125B414711B9}" type="datetime1">
              <a:rPr lang="en-US" smtClean="0"/>
              <a:t>8/13/2022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0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76D0-BA40-4CD5-8316-F4498B74CAA0}" type="datetime1">
              <a:rPr lang="en-US" smtClean="0"/>
              <a:t>8/13/2022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8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56DD-40CE-40D9-ADE4-603AADFC6A33}" type="datetime1">
              <a:rPr lang="en-US" smtClean="0"/>
              <a:t>8/13/2022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3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8F1E-8EEA-4C54-96CF-AA05B9229570}" type="datetime1">
              <a:rPr lang="en-US" smtClean="0"/>
              <a:t>8/13/2022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2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7FDD-542F-4D1A-B8C0-25A00D75EB87}" type="datetime1">
              <a:rPr lang="en-US" smtClean="0"/>
              <a:t>8/13/2022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3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5000"/>
                <a:lumOff val="55000"/>
              </a:schemeClr>
            </a:gs>
            <a:gs pos="100000">
              <a:srgbClr val="FFFF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6B09B-CA1B-4F0A-949A-D8A216D56705}" type="datetime1">
              <a:rPr lang="en-US" smtClean="0"/>
              <a:t>8/13/2022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7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031" y="121858"/>
            <a:ext cx="5183010" cy="2313708"/>
          </a:xfrm>
        </p:spPr>
        <p:txBody>
          <a:bodyPr>
            <a:normAutofit/>
          </a:bodyPr>
          <a:lstStyle/>
          <a:p>
            <a:r>
              <a:rPr lang="es-AR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435752" y="1788179"/>
            <a:ext cx="116857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314949" y="5665661"/>
            <a:ext cx="5600699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Sociedad de Dermatología de la Ciudad de Buenos Aires                                                                                                                                                          </a:t>
            </a:r>
            <a:endParaRPr lang="es-AR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de la Asociación Médica Argentina (SDBA-AMA) </a:t>
            </a:r>
            <a:endParaRPr lang="es-ES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072741" y="757127"/>
            <a:ext cx="6438901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AMA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2008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Secretarias: Dras. Carolina Pereira y Miriam Góngora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Descarpontriez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10/03 al 24/11/20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Martes: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 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559376" y="2911653"/>
            <a:ext cx="6732815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MORÓN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2004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Coordinadora: Dra. </a:t>
            </a: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Mónica </a:t>
            </a:r>
            <a:r>
              <a:rPr lang="es-ES" sz="16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Artecona</a:t>
            </a:r>
            <a:r>
              <a:rPr lang="es-E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Secretaria: Dra. M Adriana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Ferrini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13/03 al 27/11/20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Viernes: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horas/semana. 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835" y="5557715"/>
            <a:ext cx="4406165" cy="73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4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2617" y="619879"/>
            <a:ext cx="5183010" cy="2313708"/>
          </a:xfrm>
        </p:spPr>
        <p:txBody>
          <a:bodyPr>
            <a:normAutofit/>
          </a:bodyPr>
          <a:lstStyle/>
          <a:p>
            <a:r>
              <a:rPr lang="es-AR" sz="29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Actualización-Caso clínico</a:t>
            </a:r>
            <a:endParaRPr lang="en-US" sz="29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247973" y="2180064"/>
            <a:ext cx="1168572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Rodofile</a:t>
            </a:r>
            <a:r>
              <a:rPr lang="es-A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C, </a:t>
            </a:r>
            <a:r>
              <a:rPr lang="es-AR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Grees</a:t>
            </a:r>
            <a:r>
              <a:rPr lang="es-A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SA, Valle LE. Síndrome de </a:t>
            </a:r>
            <a:r>
              <a:rPr lang="es-AR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Sturge</a:t>
            </a:r>
            <a:r>
              <a:rPr lang="es-A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-Weber. Presentación de un caso con manifestaciones dermatológicas mínimas. </a:t>
            </a:r>
            <a:r>
              <a:rPr lang="es-AR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es-A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Arch</a:t>
            </a:r>
            <a:r>
              <a:rPr lang="es-A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Argent </a:t>
            </a:r>
            <a:r>
              <a:rPr lang="es-AR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Pediatr</a:t>
            </a:r>
            <a:r>
              <a:rPr lang="es-A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2011</a:t>
            </a:r>
            <a:r>
              <a:rPr lang="es-AR" sz="2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109 (</a:t>
            </a:r>
            <a:r>
              <a:rPr lang="es-A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2): 42-45</a:t>
            </a:r>
          </a:p>
          <a:p>
            <a:endParaRPr lang="es-A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A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Presenta: Dra. Miriam Góngora </a:t>
            </a:r>
            <a:r>
              <a:rPr lang="es-AR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Descarpontriez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58410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Síndrome de </a:t>
            </a:r>
            <a:r>
              <a:rPr lang="es-AR" sz="1900" b="1" dirty="0" err="1" smtClean="0"/>
              <a:t>Sturge</a:t>
            </a:r>
            <a:r>
              <a:rPr lang="es-AR" sz="1900" b="1" dirty="0" smtClean="0"/>
              <a:t>-Weber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3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108155"/>
            <a:ext cx="12192000" cy="761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/>
              <a:t>RESUMEN</a:t>
            </a:r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/>
              <a:t>El síndrome de </a:t>
            </a:r>
            <a:r>
              <a:rPr lang="es-ES_tradnl" sz="2400" dirty="0" err="1"/>
              <a:t>Sturge</a:t>
            </a:r>
            <a:r>
              <a:rPr lang="es-ES_tradnl" sz="2400" dirty="0"/>
              <a:t>- Weber (SSW) es un trastorno </a:t>
            </a:r>
            <a:r>
              <a:rPr lang="es-ES_tradnl" sz="2400" dirty="0" err="1"/>
              <a:t>neurocutáneo</a:t>
            </a:r>
            <a:r>
              <a:rPr lang="es-ES_tradnl" sz="2400" dirty="0"/>
              <a:t> congénito, presenta  malformación  vascular rojo vinosa en el territorio del trigémino, manifestaciones cerebrales y signos oftalmológicos.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No </a:t>
            </a:r>
            <a:r>
              <a:rPr lang="es-ES_tradnl" sz="2400" dirty="0"/>
              <a:t>siempre la magnitud de la lesión </a:t>
            </a:r>
            <a:r>
              <a:rPr lang="es-ES_tradnl" sz="2400"/>
              <a:t>cutánea </a:t>
            </a:r>
            <a:r>
              <a:rPr lang="es-ES_tradnl" sz="2400" smtClean="0"/>
              <a:t>está </a:t>
            </a:r>
            <a:r>
              <a:rPr lang="es-ES_tradnl" sz="2400" dirty="0"/>
              <a:t>en relación directa con el compromiso del sistema nervioso central.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No </a:t>
            </a:r>
            <a:r>
              <a:rPr lang="es-ES_tradnl" sz="2400" dirty="0"/>
              <a:t>existe evidencia contundente que se relacione con la herencia.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Se </a:t>
            </a:r>
            <a:r>
              <a:rPr lang="es-ES_tradnl" sz="2400" dirty="0"/>
              <a:t>presenta el caso de una niña de 8 años de edad, que presentaba una pequeña malformación vascular en región frontal y párpado superior derechos, con afectación neurológica significativa, sin compromiso ocular.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Es </a:t>
            </a:r>
            <a:r>
              <a:rPr lang="es-ES_tradnl" sz="2400" dirty="0"/>
              <a:t>importante el conocimiento de este síndrome </a:t>
            </a:r>
            <a:r>
              <a:rPr lang="es-ES_tradnl" sz="2400" dirty="0" err="1"/>
              <a:t>neurocutáneo</a:t>
            </a:r>
            <a:r>
              <a:rPr lang="es-ES_tradnl" sz="2400" dirty="0"/>
              <a:t> por la importancia de su pesquisa precoz, solicitud de estudios, interconsultas y abordaje interdisciplinario al momento del diagnóstico.</a:t>
            </a:r>
            <a:endParaRPr lang="en-US" sz="2400" dirty="0"/>
          </a:p>
          <a:p>
            <a:pPr algn="just"/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0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58410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Síndrome de </a:t>
            </a:r>
            <a:r>
              <a:rPr lang="es-AR" sz="1900" b="1" dirty="0" err="1" smtClean="0"/>
              <a:t>Sturge</a:t>
            </a:r>
            <a:r>
              <a:rPr lang="es-AR" sz="1900" b="1" dirty="0" smtClean="0"/>
              <a:t>-Weber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4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0"/>
            <a:ext cx="12192000" cy="7709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/>
              <a:t>INTRODUCCIÓN</a:t>
            </a:r>
            <a:endParaRPr lang="en-US" sz="2900" dirty="0"/>
          </a:p>
          <a:p>
            <a:pPr algn="just"/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El </a:t>
            </a:r>
            <a:r>
              <a:rPr lang="es-ES_tradnl" sz="2400" dirty="0"/>
              <a:t>síndrome de </a:t>
            </a:r>
            <a:r>
              <a:rPr lang="es-ES_tradnl" sz="2400" dirty="0" err="1"/>
              <a:t>Sturge</a:t>
            </a:r>
            <a:r>
              <a:rPr lang="es-ES_tradnl" sz="2400" dirty="0"/>
              <a:t>-Weber (SSW), es el más frecuente de los síndromes </a:t>
            </a:r>
            <a:r>
              <a:rPr lang="es-ES_tradnl" sz="2400" dirty="0" err="1"/>
              <a:t>neurocutáneos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Es </a:t>
            </a:r>
            <a:r>
              <a:rPr lang="es-ES_tradnl" sz="2400" dirty="0"/>
              <a:t>un trastorno congénito esporádico asociado a malformaciones vasculares cerebrales, cutáneas y oculares, caracterizadas por una mancha color vino de oporto en el territorio facial del nervio trigémino, malformación vascular de las </a:t>
            </a:r>
            <a:r>
              <a:rPr lang="es-ES_tradnl" sz="2400" dirty="0" err="1"/>
              <a:t>leptomeninges</a:t>
            </a:r>
            <a:r>
              <a:rPr lang="es-ES_tradnl" sz="2400" dirty="0"/>
              <a:t>, epilepsia, déficit neurológico, retraso mental, glaucoma y aumento de la vascularización de la retina.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No </a:t>
            </a:r>
            <a:r>
              <a:rPr lang="es-ES_tradnl" sz="2400" dirty="0"/>
              <a:t>existe evidencia contundente de que se relacione con la herencia, pero se han descrito casos familiares.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Afecta </a:t>
            </a:r>
            <a:r>
              <a:rPr lang="es-ES_tradnl" sz="2400" dirty="0"/>
              <a:t>a ambos sexos por igual.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Su </a:t>
            </a:r>
            <a:r>
              <a:rPr lang="es-ES_tradnl" sz="2400" dirty="0"/>
              <a:t>incidencia es de 1/ 50.000 a 1/ 250.000 personas.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El </a:t>
            </a:r>
            <a:r>
              <a:rPr lang="es-ES_tradnl" sz="2400" dirty="0"/>
              <a:t>diagnóstico precoz es importante para realizar oportunamente los estudios, interconsultas y terapéuticas.</a:t>
            </a:r>
            <a:endParaRPr lang="en-US" sz="2400" dirty="0"/>
          </a:p>
          <a:p>
            <a:pPr algn="just"/>
            <a:endParaRPr lang="en-US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35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58410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Síndrome de </a:t>
            </a:r>
            <a:r>
              <a:rPr lang="es-AR" sz="1900" b="1" dirty="0" err="1" smtClean="0"/>
              <a:t>Sturge</a:t>
            </a:r>
            <a:r>
              <a:rPr lang="es-AR" sz="1900" b="1" dirty="0" smtClean="0"/>
              <a:t>-Weber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5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108155"/>
            <a:ext cx="121920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/>
              <a:t>CASO </a:t>
            </a:r>
            <a:r>
              <a:rPr lang="es-ES_tradnl" sz="2900" dirty="0" smtClean="0"/>
              <a:t>CLÍNICO</a:t>
            </a:r>
            <a:endParaRPr lang="en-US" sz="2900" dirty="0" smtClean="0"/>
          </a:p>
          <a:p>
            <a:pPr algn="just"/>
            <a:endParaRPr lang="en-US" sz="29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Paciente </a:t>
            </a:r>
            <a:r>
              <a:rPr lang="es-ES_tradnl" sz="2400" dirty="0"/>
              <a:t>de sexo femenino de 8 años de edad consultó por presentar síndrome convulsivo focal de 4 minutos de duración en </a:t>
            </a:r>
            <a:r>
              <a:rPr lang="es-ES_tradnl" sz="2400" dirty="0" err="1"/>
              <a:t>hemicuerpo</a:t>
            </a:r>
            <a:r>
              <a:rPr lang="es-ES_tradnl" sz="2400" dirty="0"/>
              <a:t> izquierdo (crisis </a:t>
            </a:r>
            <a:r>
              <a:rPr lang="es-ES_tradnl" sz="2400" dirty="0" err="1"/>
              <a:t>versiva</a:t>
            </a:r>
            <a:r>
              <a:rPr lang="es-ES_tradnl" sz="2400" dirty="0"/>
              <a:t> cefálica</a:t>
            </a:r>
            <a:r>
              <a:rPr lang="es-ES_tradnl" sz="2400" dirty="0" smtClean="0"/>
              <a:t>).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/>
              <a:t>S</a:t>
            </a:r>
            <a:r>
              <a:rPr lang="es-ES_tradnl" sz="2400" dirty="0" smtClean="0"/>
              <a:t>e </a:t>
            </a:r>
            <a:r>
              <a:rPr lang="es-ES_tradnl" sz="2400" dirty="0"/>
              <a:t>le realizaron registro </a:t>
            </a:r>
            <a:r>
              <a:rPr lang="es-ES_tradnl" sz="2400" dirty="0" err="1"/>
              <a:t>encefalográfico</a:t>
            </a:r>
            <a:r>
              <a:rPr lang="es-ES_tradnl" sz="2400" dirty="0"/>
              <a:t> de sueño (normal) y </a:t>
            </a:r>
            <a:r>
              <a:rPr lang="es-ES_tradnl" sz="2400" dirty="0" err="1"/>
              <a:t>neuroimágenes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 </a:t>
            </a:r>
            <a:r>
              <a:rPr lang="es-ES_tradnl" sz="2400" dirty="0"/>
              <a:t>paciente desde los 4 años de </a:t>
            </a:r>
            <a:r>
              <a:rPr lang="es-ES_tradnl" sz="2400" dirty="0" smtClean="0"/>
              <a:t>edad, </a:t>
            </a:r>
            <a:r>
              <a:rPr lang="es-ES_tradnl" sz="2400" dirty="0"/>
              <a:t>había asistido al Servicio de Neurología, por presentar moderada </a:t>
            </a:r>
            <a:r>
              <a:rPr lang="es-ES_tradnl" sz="2400" dirty="0" err="1"/>
              <a:t>paresia</a:t>
            </a:r>
            <a:r>
              <a:rPr lang="es-ES_tradnl" sz="2400" dirty="0"/>
              <a:t> </a:t>
            </a:r>
            <a:r>
              <a:rPr lang="es-ES_tradnl" sz="2400" dirty="0" err="1"/>
              <a:t>braquiocrural</a:t>
            </a:r>
            <a:r>
              <a:rPr lang="es-ES_tradnl" sz="2400" dirty="0"/>
              <a:t> izquierda a predominio crural; leve retraso en la adquisición de pautas </a:t>
            </a:r>
            <a:r>
              <a:rPr lang="es-ES_tradnl" sz="2400" dirty="0" err="1"/>
              <a:t>neuromadurativas</a:t>
            </a:r>
            <a:r>
              <a:rPr lang="es-ES_tradnl" sz="2400" dirty="0"/>
              <a:t> motrices y </a:t>
            </a:r>
            <a:r>
              <a:rPr lang="es-ES_tradnl" sz="2400" dirty="0" err="1" smtClean="0"/>
              <a:t>linguísticas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Con </a:t>
            </a:r>
            <a:r>
              <a:rPr lang="es-ES_tradnl" sz="2400" dirty="0"/>
              <a:t>los antecedentes convulsivos, la ausencia de evidencias eléctricas o radiológicas y la presencia de malformación vascular facial, se consideró el diagnóstico de </a:t>
            </a:r>
            <a:r>
              <a:rPr lang="es-ES_tradnl" sz="2400" dirty="0" err="1"/>
              <a:t>neuroangiomatosis</a:t>
            </a:r>
            <a:r>
              <a:rPr lang="es-ES_tradnl" sz="2400" dirty="0"/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67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58410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Síndrome de </a:t>
            </a:r>
            <a:r>
              <a:rPr lang="es-AR" sz="1900" b="1" dirty="0" err="1" smtClean="0"/>
              <a:t>Sturge</a:t>
            </a:r>
            <a:r>
              <a:rPr lang="es-AR" sz="1900" b="1" dirty="0" smtClean="0"/>
              <a:t>-Weber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6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0"/>
            <a:ext cx="12192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ES_tradnl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b="1" dirty="0"/>
              <a:t>Examen </a:t>
            </a:r>
            <a:r>
              <a:rPr lang="es-ES_tradnl" sz="2400" b="1" dirty="0" smtClean="0"/>
              <a:t>dermatológico </a:t>
            </a:r>
            <a:r>
              <a:rPr lang="es-ES_tradnl" sz="2400" dirty="0" smtClean="0"/>
              <a:t>se </a:t>
            </a:r>
            <a:r>
              <a:rPr lang="es-ES_tradnl" sz="2400" dirty="0"/>
              <a:t>observó </a:t>
            </a:r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- Mácula </a:t>
            </a:r>
            <a:r>
              <a:rPr lang="es-ES_tradnl" sz="2400" dirty="0"/>
              <a:t>vascular rojo vinosa de 6 cm de diámetro, contornos definidos e irregulares, localizada en la región frontal derecha, con avance al párpado superior </a:t>
            </a:r>
            <a:r>
              <a:rPr lang="es-ES_tradnl" sz="2400" dirty="0" err="1"/>
              <a:t>homolateral</a:t>
            </a:r>
            <a:r>
              <a:rPr lang="es-ES_tradnl" sz="2400" dirty="0"/>
              <a:t> y en mucosa oral, hiperplasia gingival sin alteración vascular.</a:t>
            </a:r>
            <a:endParaRPr lang="es-ES_tradnl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157" y="2147714"/>
            <a:ext cx="5112051" cy="444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8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58410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Síndrome de </a:t>
            </a:r>
            <a:r>
              <a:rPr lang="es-AR" sz="1900" b="1" dirty="0" err="1" smtClean="0"/>
              <a:t>Sturge</a:t>
            </a:r>
            <a:r>
              <a:rPr lang="es-AR" sz="1900" b="1" dirty="0" smtClean="0"/>
              <a:t>-Weber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7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108155"/>
            <a:ext cx="12192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ES_tradnl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/>
              <a:t>Se realizó resonancia magnética nuclear (RMN) de cerebro, se constata profundización de surcos subaracnoideos, engrosamiento </a:t>
            </a:r>
            <a:r>
              <a:rPr lang="es-ES_tradnl" sz="2400" dirty="0" err="1"/>
              <a:t>leptomeníngeo</a:t>
            </a:r>
            <a:r>
              <a:rPr lang="es-ES_tradnl" sz="2400" dirty="0"/>
              <a:t> y atrofia cortical del hemisferio derecho, con desplazamiento de la línea media. </a:t>
            </a:r>
            <a:endParaRPr lang="es-ES_tradnl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223" y="1828232"/>
            <a:ext cx="4964373" cy="452391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0" y="2422959"/>
            <a:ext cx="677622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_tradnl" sz="2400" dirty="0" smtClean="0"/>
              <a:t>Se </a:t>
            </a:r>
            <a:r>
              <a:rPr lang="es-ES_tradnl" sz="2400" dirty="0"/>
              <a:t>realizó encefalograma , se constata discreta asimetría eléctrica  de menor voltaje y mayor densidad de ondas lentas en hemisferio </a:t>
            </a:r>
            <a:r>
              <a:rPr lang="es-ES_tradnl" sz="2400" dirty="0" smtClean="0"/>
              <a:t>derecho.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_tradnl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_tradnl" sz="2400" dirty="0" smtClean="0"/>
              <a:t>Los </a:t>
            </a:r>
            <a:r>
              <a:rPr lang="es-ES_tradnl" sz="2400" dirty="0"/>
              <a:t>estudios cardiológicos y oftalmológicos fueron normales. </a:t>
            </a:r>
            <a:endParaRPr lang="es-ES_tradnl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_tradnl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_tradnl" sz="2400" dirty="0" smtClean="0"/>
              <a:t>Se </a:t>
            </a:r>
            <a:r>
              <a:rPr lang="es-ES_tradnl" sz="2400" dirty="0"/>
              <a:t>diagnosticó síndrome de </a:t>
            </a:r>
            <a:r>
              <a:rPr lang="es-ES_tradnl" sz="2400" dirty="0" err="1"/>
              <a:t>Stuger</a:t>
            </a:r>
            <a:r>
              <a:rPr lang="es-ES_tradnl" sz="2400" dirty="0"/>
              <a:t>-Weber.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3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58410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Síndrome de </a:t>
            </a:r>
            <a:r>
              <a:rPr lang="es-AR" sz="1900" b="1" dirty="0" err="1" smtClean="0"/>
              <a:t>Sturge</a:t>
            </a:r>
            <a:r>
              <a:rPr lang="es-AR" sz="1900" b="1" dirty="0" smtClean="0"/>
              <a:t>-Weber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8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108155"/>
            <a:ext cx="121920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/>
              <a:t>DISCUSIÓN</a:t>
            </a:r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/>
              <a:t>El síndrome de </a:t>
            </a:r>
            <a:r>
              <a:rPr lang="es-ES_tradnl" sz="2400" dirty="0" err="1"/>
              <a:t>Stuger</a:t>
            </a:r>
            <a:r>
              <a:rPr lang="es-ES_tradnl" sz="2400" dirty="0"/>
              <a:t>-Weber es una displasia </a:t>
            </a:r>
            <a:r>
              <a:rPr lang="es-ES_tradnl" sz="2400" dirty="0" err="1"/>
              <a:t>neuroectodérmica</a:t>
            </a:r>
            <a:r>
              <a:rPr lang="es-ES_tradnl" sz="2400" dirty="0" smtClean="0"/>
              <a:t>, caracterizada </a:t>
            </a:r>
            <a:r>
              <a:rPr lang="es-ES_tradnl" sz="2400" dirty="0"/>
              <a:t>por presentar malformaciones vasculares cerebrales, cutáneas y oculares con variable expresividad.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 </a:t>
            </a:r>
            <a:r>
              <a:rPr lang="es-ES_tradnl" sz="2400" dirty="0"/>
              <a:t>malformación vascular capilar rojo vinosa, afecta el área facial inervada por la primera rama sensitiva del nervio </a:t>
            </a:r>
            <a:r>
              <a:rPr lang="es-ES_tradnl" sz="2400" dirty="0" smtClean="0"/>
              <a:t>trigémino, </a:t>
            </a:r>
            <a:r>
              <a:rPr lang="es-ES_tradnl" sz="2400" dirty="0"/>
              <a:t>el párpado superior y la zona </a:t>
            </a:r>
            <a:r>
              <a:rPr lang="es-ES_tradnl" sz="2400" dirty="0" err="1"/>
              <a:t>supraorbitaria</a:t>
            </a:r>
            <a:r>
              <a:rPr lang="es-ES_tradnl" sz="2400" dirty="0"/>
              <a:t>, además puede afectar las ramas maxilar y mandibular con </a:t>
            </a:r>
            <a:r>
              <a:rPr lang="es-ES_tradnl" sz="2400" dirty="0" err="1"/>
              <a:t>sobrecrecimiento</a:t>
            </a:r>
            <a:r>
              <a:rPr lang="es-ES_tradnl" sz="2400" dirty="0"/>
              <a:t> óseo o las partes </a:t>
            </a:r>
            <a:r>
              <a:rPr lang="es-ES_tradnl" sz="2400" dirty="0" smtClean="0"/>
              <a:t>blandas del área.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 </a:t>
            </a:r>
            <a:r>
              <a:rPr lang="es-ES_tradnl" sz="2400" dirty="0"/>
              <a:t>lesión tiende a oscurecerse y adquirir zonas nodulares o estar ausente en la forma “</a:t>
            </a:r>
            <a:r>
              <a:rPr lang="es-ES_tradnl" sz="2400" dirty="0" err="1"/>
              <a:t>fustra</a:t>
            </a:r>
            <a:r>
              <a:rPr lang="es-ES_tradnl" sz="2400" dirty="0"/>
              <a:t>” del síndrome.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El </a:t>
            </a:r>
            <a:r>
              <a:rPr lang="es-ES_tradnl" sz="2400" dirty="0"/>
              <a:t>37% de los pacientes presenta lesiones bilaterales que pueden estar asociadas a compromiso intracraneal unilateral o bilateral, el 36% puede presentar malformaciones vasculares en las extremidades o el </a:t>
            </a:r>
            <a:r>
              <a:rPr lang="es-ES_tradnl" sz="2400" dirty="0" smtClean="0"/>
              <a:t>tronco. </a:t>
            </a:r>
          </a:p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42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58410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Síndrome de </a:t>
            </a:r>
            <a:r>
              <a:rPr lang="es-AR" sz="1900" b="1" dirty="0" err="1" smtClean="0"/>
              <a:t>Sturge</a:t>
            </a:r>
            <a:r>
              <a:rPr lang="es-AR" sz="1900" b="1" dirty="0" smtClean="0"/>
              <a:t>-Weber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9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0"/>
            <a:ext cx="12192000" cy="712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ES_tradnl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Otras </a:t>
            </a:r>
            <a:r>
              <a:rPr lang="es-ES_tradnl" sz="2400" dirty="0"/>
              <a:t>a veces presentan localizaciones atípicas, o sin malformación facial visible como en cuero cabelludo o mucosa oral, fuera del territorio </a:t>
            </a:r>
            <a:r>
              <a:rPr lang="es-ES_tradnl" sz="2400" dirty="0" err="1"/>
              <a:t>trigeminal</a:t>
            </a:r>
            <a:r>
              <a:rPr lang="es-ES_tradnl" sz="2400" dirty="0"/>
              <a:t>, asociados a trastornos </a:t>
            </a:r>
            <a:r>
              <a:rPr lang="es-ES_tradnl" sz="2400" dirty="0" err="1"/>
              <a:t>leptomeníngeos</a:t>
            </a:r>
            <a:r>
              <a:rPr lang="es-ES_tradnl" sz="2400" dirty="0"/>
              <a:t>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Las malformaciones que afectan la piamadre,  habitualmente son </a:t>
            </a:r>
            <a:r>
              <a:rPr lang="es-ES_tradnl" sz="2400" dirty="0" err="1" smtClean="0"/>
              <a:t>ipsilaterales</a:t>
            </a:r>
            <a:r>
              <a:rPr lang="es-ES_tradnl" sz="2400" dirty="0" smtClean="0"/>
              <a:t> </a:t>
            </a:r>
            <a:r>
              <a:rPr lang="es-ES_tradnl" sz="2400" dirty="0"/>
              <a:t>a la mácula cutánea, se asocian calcificaciones </a:t>
            </a:r>
            <a:r>
              <a:rPr lang="es-ES_tradnl" sz="2400" dirty="0" err="1" smtClean="0"/>
              <a:t>ipsilaterales</a:t>
            </a:r>
            <a:r>
              <a:rPr lang="es-ES_tradnl" sz="2400" dirty="0"/>
              <a:t>, </a:t>
            </a:r>
            <a:r>
              <a:rPr lang="es-ES_tradnl" sz="2400" dirty="0" err="1"/>
              <a:t>hemiatrofia</a:t>
            </a:r>
            <a:r>
              <a:rPr lang="es-ES_tradnl" sz="2400" dirty="0"/>
              <a:t> cerebral progresiva y otras alteraciones capilares y venosas.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El </a:t>
            </a:r>
            <a:r>
              <a:rPr lang="es-ES_tradnl" sz="2400" dirty="0"/>
              <a:t>13% de los pacientes, la alteración vascular pial puede aparecer aislada con ausencia de lesión facial y coroides.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Ante </a:t>
            </a:r>
            <a:r>
              <a:rPr lang="es-ES_tradnl" sz="2400" dirty="0"/>
              <a:t>la sospecha de esta entidad, es necesario realizar interconsultas con neurología y oftalmología, solicitar estudios por imágenes para excluir patologías asociadas.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algn="just"/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66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58410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Síndrome de </a:t>
            </a:r>
            <a:r>
              <a:rPr lang="es-AR" sz="1900" b="1" dirty="0" err="1" smtClean="0"/>
              <a:t>Sturge</a:t>
            </a:r>
            <a:r>
              <a:rPr lang="es-AR" sz="1900" b="1" dirty="0" smtClean="0"/>
              <a:t>-Weber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10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108155"/>
            <a:ext cx="12192000" cy="6386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ES_tradnl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Existe una relación estrecha de las malformaciones neurológicas con los cambios </a:t>
            </a:r>
            <a:r>
              <a:rPr lang="es-ES_tradnl" sz="2400" dirty="0" err="1" smtClean="0"/>
              <a:t>neurorradiológicos</a:t>
            </a:r>
            <a:r>
              <a:rPr lang="es-ES_tradnl" sz="2400" dirty="0" smtClean="0"/>
              <a:t> </a:t>
            </a:r>
            <a:r>
              <a:rPr lang="es-ES_tradnl" sz="2400" dirty="0"/>
              <a:t>(todo el hemisferio cerebral puede estar afectado), pero no con el tamaño de la lesión vascular facial. </a:t>
            </a: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La manifestación neurológica  más frecuente son las convulsiones (70-90%).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Las </a:t>
            </a:r>
            <a:r>
              <a:rPr lang="es-ES_tradnl" sz="2400" dirty="0"/>
              <a:t>crisis epilépticas comienzan antes del año, con un pico entre los 3 </a:t>
            </a:r>
            <a:r>
              <a:rPr lang="es-ES_tradnl" sz="2400" dirty="0" smtClean="0"/>
              <a:t>ó </a:t>
            </a:r>
            <a:r>
              <a:rPr lang="es-ES_tradnl" sz="2400" dirty="0"/>
              <a:t>6 meses de edad (45%), otros después de los 5 años (7%).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Al </a:t>
            </a:r>
            <a:r>
              <a:rPr lang="es-ES_tradnl" sz="2400" dirty="0"/>
              <a:t>inicio predominan las crisis parciales motoras o </a:t>
            </a:r>
            <a:r>
              <a:rPr lang="es-ES_tradnl" sz="2400" dirty="0" err="1"/>
              <a:t>tónicoclónicas</a:t>
            </a:r>
            <a:r>
              <a:rPr lang="es-ES_tradnl" sz="2400" dirty="0"/>
              <a:t> generalizadas y menos frecuentes los espasmos infantiles, las crisis </a:t>
            </a:r>
            <a:r>
              <a:rPr lang="es-ES_tradnl" sz="2400" dirty="0" err="1"/>
              <a:t>mioclónicas</a:t>
            </a:r>
            <a:r>
              <a:rPr lang="es-ES_tradnl" sz="2400" dirty="0"/>
              <a:t> y atónicas.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algn="just"/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95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58410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Síndrome de </a:t>
            </a:r>
            <a:r>
              <a:rPr lang="es-AR" sz="1900" b="1" dirty="0" err="1" smtClean="0"/>
              <a:t>Sturge</a:t>
            </a:r>
            <a:r>
              <a:rPr lang="es-AR" sz="1900" b="1" dirty="0" smtClean="0"/>
              <a:t>-Weber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11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108155"/>
            <a:ext cx="12192000" cy="7494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ES_tradnl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Después de </a:t>
            </a:r>
            <a:r>
              <a:rPr lang="es-ES_tradnl" sz="2400" dirty="0" smtClean="0"/>
              <a:t>iniciadas </a:t>
            </a:r>
            <a:r>
              <a:rPr lang="es-ES_tradnl" sz="2400" dirty="0"/>
              <a:t>las crisis epilépticas, el retraso mental  afecta  al 50-70</a:t>
            </a:r>
            <a:r>
              <a:rPr lang="es-ES_tradnl" sz="2400" dirty="0" smtClean="0"/>
              <a:t>%. </a:t>
            </a:r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- El </a:t>
            </a:r>
            <a:r>
              <a:rPr lang="es-ES_tradnl" sz="2400" dirty="0"/>
              <a:t>2,5%  evoluciona a retraso mental </a:t>
            </a:r>
            <a:r>
              <a:rPr lang="es-ES_tradnl" sz="2400" dirty="0" smtClean="0"/>
              <a:t>grave </a:t>
            </a:r>
            <a:r>
              <a:rPr lang="es-ES_tradnl" sz="2400" dirty="0"/>
              <a:t>en pacientes con lesiones </a:t>
            </a:r>
            <a:r>
              <a:rPr lang="es-ES_tradnl" sz="2400" dirty="0" smtClean="0"/>
              <a:t>bilaterales. 	</a:t>
            </a:r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- Solamente </a:t>
            </a:r>
            <a:r>
              <a:rPr lang="es-ES_tradnl" sz="2400" dirty="0"/>
              <a:t>el 8% son intelectualmente normales. </a:t>
            </a:r>
            <a:endParaRPr lang="es-ES_tradnl" sz="2400" dirty="0" smtClean="0"/>
          </a:p>
          <a:p>
            <a:pPr algn="just"/>
            <a:r>
              <a:rPr lang="es-ES_tradnl" sz="2400" dirty="0" smtClean="0"/>
              <a:t>	- Es </a:t>
            </a:r>
            <a:r>
              <a:rPr lang="es-ES_tradnl" sz="2400" dirty="0"/>
              <a:t>común la aparición de crisis frecuentes y prolongadas de difícil control farmacológico </a:t>
            </a:r>
            <a:r>
              <a:rPr lang="es-ES_tradnl" sz="2400" dirty="0" smtClean="0"/>
              <a:t>	(</a:t>
            </a:r>
            <a:r>
              <a:rPr lang="es-ES_tradnl" sz="2400" dirty="0"/>
              <a:t>47</a:t>
            </a:r>
            <a:r>
              <a:rPr lang="es-ES_tradnl" sz="2400" dirty="0" smtClean="0"/>
              <a:t>%).</a:t>
            </a:r>
          </a:p>
          <a:p>
            <a:pPr algn="just"/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/>
              <a:t>El comienzo de las crisis en menores de 2 años, es más posible su </a:t>
            </a:r>
            <a:r>
              <a:rPr lang="es-ES_tradnl" sz="2400" dirty="0" err="1"/>
              <a:t>refractariedad</a:t>
            </a:r>
            <a:r>
              <a:rPr lang="es-ES_tradnl" sz="2400" dirty="0"/>
              <a:t>;  algunos autores mencionan que las crisis epilépticas son más frecuentes e intensas en presencia de afectación </a:t>
            </a:r>
            <a:r>
              <a:rPr lang="es-ES_tradnl" sz="2400" dirty="0" err="1"/>
              <a:t>bihemisférica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 </a:t>
            </a:r>
            <a:r>
              <a:rPr lang="es-ES_tradnl" sz="2400" dirty="0"/>
              <a:t>tomografía axial computada (TAC) cerebral o la RMN, con o sin gadolinio, puede insinuar el diagnóstico incluso antes del inicio de las manifestaciones clínicas del SNC, la RMN muestra mejor detalle que la TAC. </a:t>
            </a: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4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58410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Síndrome de </a:t>
            </a:r>
            <a:r>
              <a:rPr lang="es-AR" sz="1900" b="1" dirty="0" err="1" smtClean="0"/>
              <a:t>Sturge</a:t>
            </a:r>
            <a:r>
              <a:rPr lang="es-AR" sz="1900" b="1" dirty="0" smtClean="0"/>
              <a:t>-Weber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12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108155"/>
            <a:ext cx="12192000" cy="712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ES_tradnl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Se puede advertir la malformación vascular </a:t>
            </a:r>
            <a:r>
              <a:rPr lang="es-ES_tradnl" sz="2400" dirty="0" err="1"/>
              <a:t>leptomeníngea</a:t>
            </a:r>
            <a:r>
              <a:rPr lang="es-ES_tradnl" sz="2400" dirty="0"/>
              <a:t>  que resulta en isquemia en los tejidos adyacentes, </a:t>
            </a:r>
            <a:r>
              <a:rPr lang="es-ES_tradnl" sz="2400" dirty="0" err="1"/>
              <a:t>gliosis</a:t>
            </a:r>
            <a:r>
              <a:rPr lang="es-ES_tradnl" sz="2400" dirty="0"/>
              <a:t>, </a:t>
            </a:r>
            <a:r>
              <a:rPr lang="es-ES_tradnl" sz="2400" dirty="0" err="1"/>
              <a:t>desmielinización</a:t>
            </a:r>
            <a:r>
              <a:rPr lang="es-ES_tradnl" sz="2400" dirty="0"/>
              <a:t>, calcificaciones, </a:t>
            </a:r>
            <a:r>
              <a:rPr lang="es-ES_tradnl" sz="2400" dirty="0" err="1"/>
              <a:t>hemiatrofia</a:t>
            </a:r>
            <a:r>
              <a:rPr lang="es-ES_tradnl" sz="2400" dirty="0"/>
              <a:t> cerebral y atrofias focales, ausencia de venas corticales superficiales contiguo a la malformación y aumento del tamaño del sistema venoso profundo y del plexo coroideo </a:t>
            </a:r>
            <a:r>
              <a:rPr lang="es-ES_tradnl" sz="2400" dirty="0" err="1" smtClean="0"/>
              <a:t>ipsilaterales</a:t>
            </a:r>
            <a:r>
              <a:rPr lang="es-ES_tradnl" sz="2400" dirty="0"/>
              <a:t>. 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Las calcificaciones muestran un patrón de doble contorno que siguen las circunvoluciones cerebrales (en “vías de tren” ) se advierten con la TAC en los primeros meses de vida y, con la radiografía de cráneo, a partir de los 7 años.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 </a:t>
            </a:r>
            <a:r>
              <a:rPr lang="es-ES_tradnl" sz="2400" dirty="0"/>
              <a:t>angiografía evidencia disminución o aumento de venas superficiales corticales en la zona de la lesión y aumento de las colaterales.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El </a:t>
            </a:r>
            <a:r>
              <a:rPr lang="es-ES_tradnl" sz="2400" dirty="0"/>
              <a:t>EEG característico, es asimétrico, con actividad del hemisferio afectado escaso en voltaje y enlentecida. </a:t>
            </a:r>
            <a:endParaRPr lang="es-ES_tradnl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28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58410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Síndrome de </a:t>
            </a:r>
            <a:r>
              <a:rPr lang="es-AR" sz="1900" b="1" dirty="0" err="1" smtClean="0"/>
              <a:t>Sturge</a:t>
            </a:r>
            <a:r>
              <a:rPr lang="es-AR" sz="1900" b="1" dirty="0" smtClean="0"/>
              <a:t>-Weber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13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108154"/>
            <a:ext cx="12192000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ES_tradnl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La alteración ocular es </a:t>
            </a:r>
            <a:r>
              <a:rPr lang="es-ES_tradnl" sz="2400" dirty="0" err="1" smtClean="0"/>
              <a:t>ipsilateral</a:t>
            </a:r>
            <a:r>
              <a:rPr lang="es-ES_tradnl" sz="2400" dirty="0" smtClean="0"/>
              <a:t> </a:t>
            </a:r>
            <a:r>
              <a:rPr lang="es-ES_tradnl" sz="2400" dirty="0"/>
              <a:t>a la malformación vascular, se corrobora glaucoma, </a:t>
            </a:r>
            <a:r>
              <a:rPr lang="es-ES_tradnl" sz="2400" dirty="0" err="1"/>
              <a:t>buftalmos</a:t>
            </a:r>
            <a:r>
              <a:rPr lang="es-ES_tradnl" sz="2400" dirty="0"/>
              <a:t>, malformaciones vasculares de la conjuntiva, </a:t>
            </a:r>
            <a:r>
              <a:rPr lang="es-ES_tradnl" sz="2400" dirty="0" smtClean="0"/>
              <a:t>esclerótica</a:t>
            </a:r>
            <a:r>
              <a:rPr lang="es-ES_tradnl" sz="2400" dirty="0"/>
              <a:t>, coroides y retina, menos frecuente, </a:t>
            </a:r>
            <a:r>
              <a:rPr lang="es-ES_tradnl" sz="2400" dirty="0" err="1"/>
              <a:t>heterocromía</a:t>
            </a:r>
            <a:r>
              <a:rPr lang="es-ES_tradnl" sz="2400" dirty="0"/>
              <a:t> del iris, atrofia óptica, </a:t>
            </a:r>
            <a:r>
              <a:rPr lang="es-ES_tradnl" sz="2400" dirty="0" err="1"/>
              <a:t>opacificación</a:t>
            </a:r>
            <a:r>
              <a:rPr lang="es-ES_tradnl" sz="2400" dirty="0"/>
              <a:t> corneal y desprendimiento de retina, estos hallazgos no fueron advertidos en el caso</a:t>
            </a:r>
            <a:r>
              <a:rPr lang="es-ES_tradnl" sz="2400" dirty="0" smtClean="0"/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Pueden detectarse lesiones asociadas en la boca </a:t>
            </a:r>
            <a:r>
              <a:rPr lang="es-ES_tradnl" sz="2400" dirty="0" smtClean="0"/>
              <a:t>(25%), </a:t>
            </a:r>
            <a:r>
              <a:rPr lang="es-ES_tradnl" sz="2400" dirty="0"/>
              <a:t>fundamentalmente alteraciones vasculares de los labios y la mucosa oral, </a:t>
            </a:r>
            <a:r>
              <a:rPr lang="es-ES_tradnl" sz="2400" dirty="0" err="1"/>
              <a:t>sobrecrecimiento</a:t>
            </a:r>
            <a:r>
              <a:rPr lang="es-ES_tradnl" sz="2400" dirty="0"/>
              <a:t> óseo o de partes blandas y engrosamiento gingival, como en el caso.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b="1" dirty="0" smtClean="0"/>
              <a:t>Diagnóstico</a:t>
            </a:r>
            <a:r>
              <a:rPr lang="es-ES_tradnl" sz="2400" b="1" dirty="0"/>
              <a:t>: </a:t>
            </a:r>
            <a:r>
              <a:rPr lang="es-ES_tradnl" sz="2400" dirty="0"/>
              <a:t>es clínico al observar malformación vascular facial en el territorio del trigémino y las alteraciones del SNC.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b="1" dirty="0" smtClean="0"/>
              <a:t>Diagnóstico </a:t>
            </a:r>
            <a:r>
              <a:rPr lang="es-ES_tradnl" sz="2400" b="1" dirty="0"/>
              <a:t>diferencial: </a:t>
            </a:r>
            <a:r>
              <a:rPr lang="es-ES_tradnl" sz="2400" dirty="0"/>
              <a:t>anomalía vascular aislada o asociadas a síndromes: facomatosis pigmento-vascular, </a:t>
            </a:r>
            <a:r>
              <a:rPr lang="es-ES_tradnl" sz="2400" dirty="0" err="1"/>
              <a:t>Parkes</a:t>
            </a:r>
            <a:r>
              <a:rPr lang="es-ES_tradnl" sz="2400" dirty="0"/>
              <a:t>-Weber, Rubinstein-</a:t>
            </a:r>
            <a:r>
              <a:rPr lang="es-ES_tradnl" sz="2400" dirty="0" err="1"/>
              <a:t>Taybi</a:t>
            </a:r>
            <a:r>
              <a:rPr lang="es-ES_tradnl" sz="2400" dirty="0"/>
              <a:t>, síndrome PHACES, entre otros.</a:t>
            </a:r>
            <a:endParaRPr lang="es-ES_tradnl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41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58410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Síndrome de </a:t>
            </a:r>
            <a:r>
              <a:rPr lang="es-AR" sz="1900" b="1" dirty="0" err="1" smtClean="0"/>
              <a:t>Sturge</a:t>
            </a:r>
            <a:r>
              <a:rPr lang="es-AR" sz="1900" b="1" dirty="0" smtClean="0"/>
              <a:t>-Weber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14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0"/>
            <a:ext cx="12192000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  <a:endParaRPr lang="es-ES_tradnl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b="1" dirty="0"/>
              <a:t>Tratamiento de la epilepsia: </a:t>
            </a:r>
            <a:r>
              <a:rPr lang="es-ES_tradnl" sz="2400" dirty="0"/>
              <a:t>puede ser farmacológica, quirúrgica o ambas.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El </a:t>
            </a:r>
            <a:r>
              <a:rPr lang="es-ES_tradnl" sz="2400" dirty="0"/>
              <a:t>50% de los pacientes con convulsiones responden a la terapéutica  anticonvulsiva. 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En </a:t>
            </a:r>
            <a:r>
              <a:rPr lang="es-ES_tradnl" sz="2400" dirty="0"/>
              <a:t>las lesiones de gran tamaño, se recomienda el uso de agentes </a:t>
            </a:r>
            <a:r>
              <a:rPr lang="es-ES_tradnl" sz="2400" dirty="0" err="1"/>
              <a:t>antitrombóticos</a:t>
            </a:r>
            <a:r>
              <a:rPr lang="es-ES_tradnl" sz="2400" dirty="0"/>
              <a:t> (aspirinas) que disminuyen los episodios </a:t>
            </a:r>
            <a:r>
              <a:rPr lang="es-ES_tradnl" sz="2400" dirty="0" err="1"/>
              <a:t>trombóticos</a:t>
            </a:r>
            <a:r>
              <a:rPr lang="es-ES_tradnl" sz="2400" dirty="0"/>
              <a:t> y el daño progresivo.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 </a:t>
            </a:r>
            <a:r>
              <a:rPr lang="es-ES_tradnl" sz="2400" dirty="0" err="1"/>
              <a:t>hemisferectomía</a:t>
            </a:r>
            <a:r>
              <a:rPr lang="es-ES_tradnl" sz="2400" dirty="0"/>
              <a:t> indicada solamente en pacientes con malformación vascular </a:t>
            </a:r>
            <a:r>
              <a:rPr lang="es-ES_tradnl" sz="2400" dirty="0" err="1"/>
              <a:t>leptomeníngea</a:t>
            </a:r>
            <a:r>
              <a:rPr lang="es-ES_tradnl" sz="2400" dirty="0"/>
              <a:t> extensa unilateral, con hemiparesia unilateral y convulsiones intratables.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El </a:t>
            </a:r>
            <a:r>
              <a:rPr lang="es-ES_tradnl" sz="2400" dirty="0"/>
              <a:t>tratamiento del glaucoma, generalmente es difícil y requieren cirugía.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El </a:t>
            </a:r>
            <a:r>
              <a:rPr lang="es-ES_tradnl" sz="2400" dirty="0"/>
              <a:t>tratamiento de la malformación vascular facial, generalmente es estético, lo más indicado es la terapia láser de colorante pulsado, con bajo riesgo y dolor variable o utilizar maquillajes </a:t>
            </a:r>
            <a:r>
              <a:rPr lang="es-ES_tradnl" sz="2400" dirty="0" err="1"/>
              <a:t>cubritivos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Para </a:t>
            </a:r>
            <a:r>
              <a:rPr lang="es-ES_tradnl" sz="2400" dirty="0"/>
              <a:t>mejorar el retraso mental y los déficit motores, realizar la estimulación precoz.</a:t>
            </a:r>
            <a:endParaRPr lang="en-US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03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58410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Síndrome de </a:t>
            </a:r>
            <a:r>
              <a:rPr lang="es-AR" sz="1900" b="1" dirty="0" err="1" smtClean="0"/>
              <a:t>Sturge</a:t>
            </a:r>
            <a:r>
              <a:rPr lang="es-AR" sz="1900" b="1" dirty="0" smtClean="0"/>
              <a:t>-Weber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15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108155"/>
            <a:ext cx="12192000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/>
              <a:t>CONCLUSIÓN</a:t>
            </a:r>
          </a:p>
          <a:p>
            <a:pPr algn="just"/>
            <a:endParaRPr lang="en-US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/>
              <a:t>Debe provocar la sospecha del síndrome de </a:t>
            </a:r>
            <a:r>
              <a:rPr lang="es-ES_tradnl" sz="2400" dirty="0" err="1"/>
              <a:t>Sturge</a:t>
            </a:r>
            <a:r>
              <a:rPr lang="es-ES_tradnl" sz="2400" dirty="0"/>
              <a:t>-Weber, la presencia de una malformación vascular capilar, incluso si es pequeña, advertida desde el nacimiento, en el territorio del trigémino.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Este </a:t>
            </a:r>
            <a:r>
              <a:rPr lang="es-ES_tradnl" sz="2400" dirty="0"/>
              <a:t>síndrome </a:t>
            </a:r>
            <a:r>
              <a:rPr lang="es-ES_tradnl" sz="2400" dirty="0" err="1"/>
              <a:t>neurocutáneo</a:t>
            </a:r>
            <a:r>
              <a:rPr lang="es-ES_tradnl" sz="2400" dirty="0"/>
              <a:t> que afecta piel, SNC y ojos, requiere interconsultas tempranas interdisciplinarias  de neurólogos, neurocirujanos, oftalmólogos, dermatólogos y terapistas físicos.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Realizar </a:t>
            </a:r>
            <a:r>
              <a:rPr lang="es-ES_tradnl" sz="2400" dirty="0"/>
              <a:t>una minuciosa búsqueda de la patología dermatológica o neurológica asociada, aunque a veces falte la correlación.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El </a:t>
            </a:r>
            <a:r>
              <a:rPr lang="es-ES_tradnl" sz="2400" dirty="0"/>
              <a:t>abordaje interdisciplinario favorece a los pacientes en su calidad de vida presente y futura.</a:t>
            </a:r>
            <a:endParaRPr lang="en-US" sz="2400" dirty="0"/>
          </a:p>
          <a:p>
            <a:pPr algn="just"/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95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16</a:t>
            </a:fld>
            <a:endParaRPr lang="en-US"/>
          </a:p>
        </p:txBody>
      </p:sp>
      <p:sp>
        <p:nvSpPr>
          <p:cNvPr id="5" name="Rectángulo 4"/>
          <p:cNvSpPr/>
          <p:nvPr/>
        </p:nvSpPr>
        <p:spPr>
          <a:xfrm>
            <a:off x="2410691" y="2870352"/>
            <a:ext cx="7085835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MUCHAS GRACIAS</a:t>
            </a:r>
          </a:p>
          <a:p>
            <a:pPr algn="ctr"/>
            <a:endParaRPr lang="es-E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es-ES" sz="6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36463" y="307018"/>
            <a:ext cx="1168572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Rodofile</a:t>
            </a:r>
            <a:r>
              <a:rPr lang="es-A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C, </a:t>
            </a:r>
            <a:r>
              <a:rPr lang="es-AR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Grees</a:t>
            </a:r>
            <a:r>
              <a:rPr lang="es-A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SA, Valle LE. Síndrome de </a:t>
            </a:r>
            <a:r>
              <a:rPr lang="es-AR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Sturge</a:t>
            </a:r>
            <a:r>
              <a:rPr lang="es-A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-Weber. Presentación de un caso con manifestaciones dermatológicas mínimas. </a:t>
            </a:r>
            <a:r>
              <a:rPr lang="es-AR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es-A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Arch</a:t>
            </a:r>
            <a:r>
              <a:rPr lang="es-A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Argent </a:t>
            </a:r>
            <a:r>
              <a:rPr lang="es-AR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Pediatr</a:t>
            </a:r>
            <a:r>
              <a:rPr lang="es-A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2011;  109(2): 42-45</a:t>
            </a:r>
          </a:p>
          <a:p>
            <a:endParaRPr lang="es-A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A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Presenta: Dra. Miriam Góngora </a:t>
            </a:r>
            <a:r>
              <a:rPr lang="es-AR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Descarpontriez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3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1229</TotalTime>
  <Words>1505</Words>
  <Application>Microsoft Office PowerPoint</Application>
  <PresentationFormat>Personalizado</PresentationFormat>
  <Paragraphs>209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Lidia</cp:lastModifiedBy>
  <cp:revision>269</cp:revision>
  <cp:lastPrinted>2020-05-10T22:28:24Z</cp:lastPrinted>
  <dcterms:created xsi:type="dcterms:W3CDTF">2020-05-07T22:50:37Z</dcterms:created>
  <dcterms:modified xsi:type="dcterms:W3CDTF">2022-08-13T20:11:01Z</dcterms:modified>
</cp:coreProperties>
</file>